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5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3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6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3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5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3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4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0C72-9F58-49ED-A419-8D0BC35EF3C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EC5C3-61B9-49F1-A540-CBC9C770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Civil Rights Compliance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1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7"/>
    </mc:Choice>
    <mc:Fallback>
      <p:transition spd="slow" advTm="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73" y="2018409"/>
            <a:ext cx="3825982" cy="2818176"/>
          </a:xfrm>
        </p:spPr>
        <p:txBody>
          <a:bodyPr/>
          <a:lstStyle/>
          <a:p>
            <a:r>
              <a:rPr lang="en-US" dirty="0" smtClean="0"/>
              <a:t>Accommodations for Persons with Disabilities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Americans with Disabilities Act (ADA) mandates that people with disabilities have an equal opportunity to participate and benefit from goods and services offered by a place of public accommodation.</a:t>
            </a:r>
          </a:p>
          <a:p>
            <a:endParaRPr lang="en-US" dirty="0"/>
          </a:p>
          <a:p>
            <a:r>
              <a:rPr lang="en-US" dirty="0" smtClean="0"/>
              <a:t>Persons with disabilities must be admitted or served regardless of disability and integrated into regular program to the maximum extent possible.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8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83"/>
    </mc:Choice>
    <mc:Fallback>
      <p:transition spd="slow" advTm="6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Filing a Complaint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Customers who wish to file a discrimination complaint should be given the Service Delivery Complaint Form.</a:t>
            </a:r>
          </a:p>
          <a:p>
            <a:r>
              <a:rPr lang="en-US" dirty="0" smtClean="0"/>
              <a:t>Will be investigated by the Complaint Investigator.</a:t>
            </a:r>
          </a:p>
          <a:p>
            <a:r>
              <a:rPr lang="en-US" dirty="0" smtClean="0"/>
              <a:t>Tips:</a:t>
            </a:r>
          </a:p>
          <a:p>
            <a:pPr lvl="1"/>
            <a:r>
              <a:rPr lang="en-US" dirty="0" smtClean="0"/>
              <a:t>Customers have a right to file a complaint.</a:t>
            </a:r>
          </a:p>
          <a:p>
            <a:pPr lvl="1"/>
            <a:r>
              <a:rPr lang="en-US" dirty="0" smtClean="0"/>
              <a:t>Never discourage anyone from filing a complaint.</a:t>
            </a:r>
          </a:p>
          <a:p>
            <a:pPr lvl="1"/>
            <a:r>
              <a:rPr lang="en-US" dirty="0" smtClean="0"/>
              <a:t>Have 180 days from date of incident to file.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17"/>
    </mc:Choice>
    <mc:Fallback>
      <p:transition spd="slow" advTm="5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Non-Compliance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Customer</a:t>
            </a:r>
          </a:p>
          <a:p>
            <a:pPr marL="0" indent="0">
              <a:buNone/>
            </a:pPr>
            <a:r>
              <a:rPr lang="en-US" dirty="0" smtClean="0"/>
              <a:t>Is not provided services or access due to discriminatory actions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Employee</a:t>
            </a:r>
          </a:p>
          <a:p>
            <a:pPr marL="0" indent="0">
              <a:buNone/>
            </a:pPr>
            <a:r>
              <a:rPr lang="en-US" dirty="0" smtClean="0"/>
              <a:t>Discipline</a:t>
            </a:r>
          </a:p>
          <a:p>
            <a:pPr marL="0" indent="0">
              <a:buNone/>
            </a:pPr>
            <a:r>
              <a:rPr lang="en-US" dirty="0" smtClean="0"/>
              <a:t>Potential lawsuit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County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Audited</a:t>
            </a:r>
          </a:p>
          <a:p>
            <a:pPr marL="0" indent="0">
              <a:buNone/>
            </a:pPr>
            <a:r>
              <a:rPr lang="en-US" dirty="0" smtClean="0"/>
              <a:t>Potential lawsuit</a:t>
            </a:r>
          </a:p>
          <a:p>
            <a:pPr marL="0" indent="0">
              <a:buNone/>
            </a:pPr>
            <a:r>
              <a:rPr lang="en-US" dirty="0" smtClean="0"/>
              <a:t>Loss of federal funding for essential programs and services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7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22"/>
    </mc:Choice>
    <mc:Fallback>
      <p:transition spd="slow" advTm="4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Scenarios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complaint was received that a volunteer at a pantry was rude and disrespectful to a customer seeking services.</a:t>
            </a:r>
          </a:p>
          <a:p>
            <a:endParaRPr lang="en-US" dirty="0"/>
          </a:p>
          <a:p>
            <a:r>
              <a:rPr lang="en-US" dirty="0" smtClean="0"/>
              <a:t>Are there civil rights issues in this situation?</a:t>
            </a:r>
          </a:p>
          <a:p>
            <a:r>
              <a:rPr lang="en-US" dirty="0" smtClean="0"/>
              <a:t>Does it matter if the volunteer and the consumer are of different races, national origins, or genders?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Unclear. More information needed.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9"/>
    </mc:Choice>
    <mc:Fallback>
      <p:transition spd="slow" advTm="5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are collecting racial and ethnic data on the elementary school aged  children who attend your program.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do you collect this information?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 is impractical to ask children.  May collect based on perception.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94"/>
    </mc:Choice>
    <mc:Fallback>
      <p:transition spd="slow" advTm="3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55 year old person with a disability is denied food subsidies through a supplemental food program and alleges discrimination. He wants to file a complaint.</a:t>
            </a:r>
          </a:p>
          <a:p>
            <a:pPr marL="0" indent="0">
              <a:buNone/>
            </a:pPr>
            <a:r>
              <a:rPr lang="en-US" dirty="0" smtClean="0"/>
              <a:t>You know that this food program is for elderly people ages 60 and over and that discrimination is not involved in the decision for the subsidies to be denied.</a:t>
            </a:r>
          </a:p>
          <a:p>
            <a:pPr marL="0" indent="0">
              <a:buNone/>
            </a:pPr>
            <a:r>
              <a:rPr lang="en-US" dirty="0" smtClean="0"/>
              <a:t>What should you do?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Provide information to file a complaint.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79"/>
    </mc:Choice>
    <mc:Fallback>
      <p:transition spd="slow" advTm="4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facility that receives federal financial assistance is located on the 2</a:t>
            </a:r>
            <a:r>
              <a:rPr lang="en-US" baseline="30000" dirty="0" smtClean="0"/>
              <a:t>nd</a:t>
            </a:r>
            <a:r>
              <a:rPr lang="en-US" dirty="0" smtClean="0"/>
              <a:t> floor of a building and is not accessible to people with wheelchairs.</a:t>
            </a:r>
          </a:p>
          <a:p>
            <a:endParaRPr lang="en-US" dirty="0"/>
          </a:p>
          <a:p>
            <a:r>
              <a:rPr lang="en-US" dirty="0" smtClean="0"/>
              <a:t>What are some ways to ensure that all people have an equal opportunity to benefit from the services provided at this facility?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Attempts should be made to improve access.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04"/>
    </mc:Choice>
    <mc:Fallback>
      <p:transition spd="slow" advTm="4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Some people come to the front desk and they do not speak English.  You cannot understand them and have no idea what language they are speaking.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steps will you take to assist these customers?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Language identification cards can help determine what language they speak so you can call the Language Line.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24"/>
    </mc:Choice>
    <mc:Fallback>
      <p:transition spd="slow" advTm="3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Collection and Use of Data</a:t>
            </a:r>
          </a:p>
          <a:p>
            <a:r>
              <a:rPr lang="en-US" dirty="0" smtClean="0"/>
              <a:t>Public Notification and Outreach</a:t>
            </a:r>
          </a:p>
          <a:p>
            <a:r>
              <a:rPr lang="en-US" dirty="0" smtClean="0"/>
              <a:t>Language Assistance</a:t>
            </a:r>
          </a:p>
          <a:p>
            <a:r>
              <a:rPr lang="en-US" dirty="0" smtClean="0"/>
              <a:t>Accommodations for Persons with Disabilities</a:t>
            </a:r>
          </a:p>
          <a:p>
            <a:r>
              <a:rPr lang="en-US" dirty="0" smtClean="0"/>
              <a:t>Filing a complaint</a:t>
            </a:r>
          </a:p>
          <a:p>
            <a:r>
              <a:rPr lang="en-US" dirty="0" smtClean="0"/>
              <a:t>Consequences of Non-Compliance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76"/>
    </mc:Choice>
    <mc:Fallback>
      <p:transition spd="slow" advTm="4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Outagamie County Human Resources Department:                  920-832-1668</a:t>
            </a:r>
          </a:p>
          <a:p>
            <a:r>
              <a:rPr lang="en-US" dirty="0" smtClean="0"/>
              <a:t>Intranet: </a:t>
            </a:r>
            <a:r>
              <a:rPr lang="en-US" dirty="0" err="1" smtClean="0"/>
              <a:t>MyOC</a:t>
            </a:r>
            <a:r>
              <a:rPr lang="en-US" dirty="0" smtClean="0"/>
              <a:t>- Human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Civil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Rights of Personal Liberty</a:t>
            </a:r>
          </a:p>
          <a:p>
            <a:r>
              <a:rPr lang="en-US" dirty="0" smtClean="0"/>
              <a:t>Equal Treatment under the law</a:t>
            </a:r>
          </a:p>
          <a:p>
            <a:r>
              <a:rPr lang="en-US" dirty="0" smtClean="0"/>
              <a:t>Elimination of barriers that prevent or stop people from receiving services</a:t>
            </a:r>
          </a:p>
          <a:p>
            <a:r>
              <a:rPr lang="en-US" dirty="0" smtClean="0"/>
              <a:t>Dignity and respect for all people</a:t>
            </a:r>
          </a:p>
          <a:p>
            <a:r>
              <a:rPr lang="en-US" dirty="0" smtClean="0"/>
              <a:t>Guaranteed Rights</a:t>
            </a:r>
          </a:p>
          <a:p>
            <a:pPr lvl="1"/>
            <a:r>
              <a:rPr lang="en-US" dirty="0" smtClean="0"/>
              <a:t>US Constitution</a:t>
            </a:r>
          </a:p>
          <a:p>
            <a:pPr lvl="1"/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and 14</a:t>
            </a:r>
            <a:r>
              <a:rPr lang="en-US" baseline="30000" dirty="0" smtClean="0"/>
              <a:t>th</a:t>
            </a:r>
            <a:r>
              <a:rPr lang="en-US" dirty="0" smtClean="0"/>
              <a:t> Amendments</a:t>
            </a:r>
          </a:p>
          <a:p>
            <a:pPr lvl="1"/>
            <a:r>
              <a:rPr lang="en-US" dirty="0" smtClean="0"/>
              <a:t>Civil Rights Act of 1964</a:t>
            </a:r>
          </a:p>
          <a:p>
            <a:pPr lvl="1"/>
            <a:r>
              <a:rPr lang="en-US" dirty="0" smtClean="0"/>
              <a:t>Age Discrimination Act</a:t>
            </a:r>
          </a:p>
          <a:p>
            <a:pPr lvl="1"/>
            <a:r>
              <a:rPr lang="en-US" dirty="0" smtClean="0"/>
              <a:t>Civil Rights Restoration Act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45"/>
    </mc:Choice>
    <mc:Fallback>
      <p:transition spd="slow" advTm="3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Meaningful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provide a service to </a:t>
            </a:r>
            <a:r>
              <a:rPr lang="en-US" dirty="0" smtClean="0">
                <a:solidFill>
                  <a:srgbClr val="FF0000"/>
                </a:solidFill>
              </a:rPr>
              <a:t>anyone</a:t>
            </a:r>
            <a:r>
              <a:rPr lang="en-US" dirty="0" smtClean="0"/>
              <a:t>, you must make sure that </a:t>
            </a:r>
            <a:r>
              <a:rPr lang="en-US" dirty="0" smtClean="0">
                <a:solidFill>
                  <a:srgbClr val="FF0000"/>
                </a:solidFill>
              </a:rPr>
              <a:t>everyone</a:t>
            </a:r>
            <a:r>
              <a:rPr lang="en-US" dirty="0" smtClean="0"/>
              <a:t> has equal access to the service.</a:t>
            </a:r>
          </a:p>
          <a:p>
            <a:r>
              <a:rPr lang="en-US" dirty="0" smtClean="0"/>
              <a:t>Must ensure that disabled individuals have equal access</a:t>
            </a:r>
          </a:p>
          <a:p>
            <a:r>
              <a:rPr lang="en-US" dirty="0" smtClean="0"/>
              <a:t>Must provide language assistance that results inaccurate and effective communication</a:t>
            </a:r>
          </a:p>
          <a:p>
            <a:r>
              <a:rPr lang="en-US" dirty="0" smtClean="0"/>
              <a:t>No cost to the client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9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2"/>
    </mc:Choice>
    <mc:Fallback>
      <p:transition spd="slow" advTm="3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I Need This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Required for all departments receiving DHHS and /or USDA federal assistance.</a:t>
            </a:r>
          </a:p>
          <a:p>
            <a:r>
              <a:rPr lang="en-US" dirty="0" smtClean="0"/>
              <a:t>These departments include:</a:t>
            </a:r>
          </a:p>
          <a:p>
            <a:pPr lvl="1"/>
            <a:r>
              <a:rPr lang="en-US" dirty="0" smtClean="0"/>
              <a:t>Brewster Village</a:t>
            </a:r>
          </a:p>
          <a:p>
            <a:pPr lvl="1"/>
            <a:r>
              <a:rPr lang="en-US" dirty="0" smtClean="0"/>
              <a:t>Corporation Counsel</a:t>
            </a:r>
          </a:p>
          <a:p>
            <a:pPr lvl="1"/>
            <a:r>
              <a:rPr lang="en-US" dirty="0" smtClean="0"/>
              <a:t>Family Court Commissioner</a:t>
            </a:r>
          </a:p>
          <a:p>
            <a:pPr lvl="1"/>
            <a:r>
              <a:rPr lang="en-US" dirty="0" smtClean="0"/>
              <a:t>Clerk of Courts</a:t>
            </a:r>
          </a:p>
          <a:p>
            <a:pPr lvl="1"/>
            <a:r>
              <a:rPr lang="en-US" dirty="0" smtClean="0"/>
              <a:t>Sheriff’s Office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3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29"/>
    </mc:Choice>
    <mc:Fallback>
      <p:transition spd="slow" advTm="3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Training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Collection and Use of Data</a:t>
            </a:r>
          </a:p>
          <a:p>
            <a:r>
              <a:rPr lang="en-US" dirty="0" smtClean="0"/>
              <a:t>Public Notification and Outreach</a:t>
            </a:r>
          </a:p>
          <a:p>
            <a:r>
              <a:rPr lang="en-US" dirty="0" smtClean="0"/>
              <a:t>Language Assistance</a:t>
            </a:r>
          </a:p>
          <a:p>
            <a:r>
              <a:rPr lang="en-US" dirty="0" smtClean="0"/>
              <a:t>Accommodations for Persons with Disabilities</a:t>
            </a:r>
          </a:p>
          <a:p>
            <a:r>
              <a:rPr lang="en-US" dirty="0" smtClean="0"/>
              <a:t>Filing a Complaint</a:t>
            </a:r>
          </a:p>
          <a:p>
            <a:r>
              <a:rPr lang="en-US" dirty="0" smtClean="0"/>
              <a:t>Consequences of Non-Compliance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8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54"/>
    </mc:Choice>
    <mc:Fallback>
      <p:transition spd="slow" advTm="2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Collection and Use of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Collecting Data</a:t>
            </a:r>
          </a:p>
          <a:p>
            <a:pPr lvl="1"/>
            <a:r>
              <a:rPr lang="en-US" dirty="0" smtClean="0"/>
              <a:t>Departments may be mandated to collect racial and ethnic data.</a:t>
            </a:r>
          </a:p>
          <a:p>
            <a:pPr lvl="1"/>
            <a:r>
              <a:rPr lang="en-US" dirty="0" smtClean="0"/>
              <a:t>Customers should self-declare any responses.</a:t>
            </a:r>
          </a:p>
          <a:p>
            <a:pPr lvl="1"/>
            <a:r>
              <a:rPr lang="en-US" dirty="0" smtClean="0"/>
              <a:t>Customers may refuse to self-declare or situation may be impractical.</a:t>
            </a:r>
          </a:p>
          <a:p>
            <a:pPr lvl="1"/>
            <a:r>
              <a:rPr lang="en-US" dirty="0" smtClean="0"/>
              <a:t>Respect for the individual dignity should always be the guide.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Purpose of Data</a:t>
            </a:r>
          </a:p>
          <a:p>
            <a:pPr lvl="1"/>
            <a:r>
              <a:rPr lang="en-US" dirty="0" smtClean="0"/>
              <a:t>Help determine if service-eligible individuals are actually using services</a:t>
            </a:r>
          </a:p>
          <a:p>
            <a:pPr lvl="1"/>
            <a:r>
              <a:rPr lang="en-US" dirty="0" smtClean="0"/>
              <a:t>Reveal if certain racial or ethnic groups are not receiving services</a:t>
            </a:r>
          </a:p>
          <a:p>
            <a:pPr lvl="1"/>
            <a:r>
              <a:rPr lang="en-US" dirty="0" smtClean="0"/>
              <a:t>Improve outreach efforts to inform underserved groups of services offered.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05"/>
    </mc:Choice>
    <mc:Fallback>
      <p:transition spd="slow" advTm="6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and Use of Data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Maintaining Data</a:t>
            </a:r>
          </a:p>
          <a:p>
            <a:r>
              <a:rPr lang="en-US" dirty="0" smtClean="0"/>
              <a:t>Data must be:</a:t>
            </a:r>
          </a:p>
          <a:p>
            <a:pPr lvl="1"/>
            <a:r>
              <a:rPr lang="en-US" dirty="0" smtClean="0"/>
              <a:t>Kept secure</a:t>
            </a:r>
          </a:p>
          <a:p>
            <a:pPr lvl="1"/>
            <a:r>
              <a:rPr lang="en-US" dirty="0" smtClean="0"/>
              <a:t>Kept confidential</a:t>
            </a:r>
          </a:p>
          <a:p>
            <a:pPr lvl="1"/>
            <a:r>
              <a:rPr lang="en-US" dirty="0" smtClean="0"/>
              <a:t>Accessible to authorized personnel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Must be retained according to appropriate retention policies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6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1"/>
    </mc:Choice>
    <mc:Fallback>
      <p:transition spd="slow" advTm="1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Public Notification and Outreach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36"/>
    </mc:Choice>
    <mc:Fallback>
      <p:transition spd="slow" advTm="7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provide meaningful access to people with limited English language skills</a:t>
            </a:r>
          </a:p>
          <a:p>
            <a:r>
              <a:rPr lang="en-US" dirty="0" smtClean="0"/>
              <a:t>Translation and interpretation services provided for free to the customer</a:t>
            </a:r>
          </a:p>
          <a:p>
            <a:r>
              <a:rPr lang="en-US" dirty="0" smtClean="0"/>
              <a:t>Documents, posters, signs, and more translated into Spanish and Hmong in our area</a:t>
            </a:r>
          </a:p>
          <a:p>
            <a:pPr algn="ctr"/>
            <a:r>
              <a:rPr lang="en-US" dirty="0" smtClean="0"/>
              <a:t>Language Line</a:t>
            </a:r>
          </a:p>
          <a:p>
            <a:pPr algn="ctr"/>
            <a:r>
              <a:rPr lang="en-US" dirty="0" smtClean="0"/>
              <a:t>Telephonic Interpretation Service– 1-800-523-1786</a:t>
            </a:r>
          </a:p>
          <a:p>
            <a:pPr algn="ctr"/>
            <a:r>
              <a:rPr lang="en-US" dirty="0" smtClean="0"/>
              <a:t>Obtain Access Code from your Department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7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33"/>
    </mc:Choice>
    <mc:Fallback>
      <p:transition spd="slow" advTm="66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4391</TotalTime>
  <Words>802</Words>
  <Application>Microsoft Office PowerPoint</Application>
  <PresentationFormat>Widescreen</PresentationFormat>
  <Paragraphs>129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 Light</vt:lpstr>
      <vt:lpstr>Rockwell</vt:lpstr>
      <vt:lpstr>Wingdings</vt:lpstr>
      <vt:lpstr>Atlas</vt:lpstr>
      <vt:lpstr>Civil Rights Compliance Training</vt:lpstr>
      <vt:lpstr>What are Civil Rights</vt:lpstr>
      <vt:lpstr>Meaningful Access</vt:lpstr>
      <vt:lpstr>Why Do I Need This Training</vt:lpstr>
      <vt:lpstr>Civil Rights Training Topics</vt:lpstr>
      <vt:lpstr>Collection and Use of Data</vt:lpstr>
      <vt:lpstr>Collection and Use of Data Cont’d</vt:lpstr>
      <vt:lpstr>Public Notification and Outreach</vt:lpstr>
      <vt:lpstr>Language Assistance</vt:lpstr>
      <vt:lpstr>Accommodations for Persons with Disabilities</vt:lpstr>
      <vt:lpstr>Filing a Complaint</vt:lpstr>
      <vt:lpstr>Consequences of Non-Compliance</vt:lpstr>
      <vt:lpstr>Civil Rights Scenarios</vt:lpstr>
      <vt:lpstr>Civil Rights Scenarios</vt:lpstr>
      <vt:lpstr>Civil Rights Scenarios</vt:lpstr>
      <vt:lpstr>Civil Rights Scenarios</vt:lpstr>
      <vt:lpstr>Civil Rights Scenarios</vt:lpstr>
      <vt:lpstr>Civil Rights Recap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Rights Compliance Training</dc:title>
  <dc:creator>Golden, Cindy L.</dc:creator>
  <cp:lastModifiedBy>Golden, Cindy L.</cp:lastModifiedBy>
  <cp:revision>22</cp:revision>
  <dcterms:created xsi:type="dcterms:W3CDTF">2025-02-11T15:56:42Z</dcterms:created>
  <dcterms:modified xsi:type="dcterms:W3CDTF">2025-02-14T17:07:53Z</dcterms:modified>
</cp:coreProperties>
</file>